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4" r:id="rId5"/>
    <p:sldId id="265" r:id="rId6"/>
    <p:sldId id="261" r:id="rId7"/>
    <p:sldId id="266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pPr/>
              <a:t>06-05-2016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leiria.pt/cursos/course/type/tesp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magalhaes@ipleiria.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ZZ Coisas avulsas não tese\AA Edu\Algarve 2012\IMG_0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6511" y="5301208"/>
            <a:ext cx="9361040" cy="155679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PT" sz="3200" b="1" dirty="0" smtClean="0"/>
              <a:t>Intervenção em Ambiente e Património: urgências e emergências de </a:t>
            </a:r>
            <a:r>
              <a:rPr lang="pt-PT" sz="3200" b="1" dirty="0" err="1" smtClean="0"/>
              <a:t>int</a:t>
            </a:r>
            <a:r>
              <a:rPr lang="pt-PT" sz="3200" b="1" dirty="0" smtClean="0"/>
              <a:t>. no Património</a:t>
            </a:r>
            <a:r>
              <a:rPr lang="pt-PT" sz="3400" b="1" dirty="0" smtClean="0"/>
              <a:t/>
            </a:r>
            <a:br>
              <a:rPr lang="pt-PT" sz="3400" b="1" dirty="0" smtClean="0"/>
            </a:br>
            <a:r>
              <a:rPr lang="pt-PT" sz="2000" b="1" smtClean="0"/>
              <a:t>Fernando Magalhães</a:t>
            </a:r>
            <a:r>
              <a:rPr lang="pt-PT" sz="3400" b="1" dirty="0" smtClean="0"/>
              <a:t/>
            </a:r>
            <a:br>
              <a:rPr lang="pt-PT" sz="3400" b="1" dirty="0" smtClean="0"/>
            </a:br>
            <a:r>
              <a:rPr lang="pt-PT" sz="2400" b="1" dirty="0" err="1" smtClean="0"/>
              <a:t>Org</a:t>
            </a:r>
            <a:r>
              <a:rPr lang="pt-PT" sz="2400" b="1" dirty="0"/>
              <a:t>. :</a:t>
            </a:r>
            <a:r>
              <a:rPr lang="pt-PT" sz="2400" b="1" dirty="0" err="1"/>
              <a:t>Ctesp</a:t>
            </a:r>
            <a:r>
              <a:rPr lang="pt-PT" sz="2400" b="1" dirty="0"/>
              <a:t> em Intervenção em Ambiente e Património</a:t>
            </a:r>
          </a:p>
        </p:txBody>
      </p:sp>
      <p:pic>
        <p:nvPicPr>
          <p:cNvPr id="1026" name="Picture 2" descr="D:\A Escola\Logótipos da ESECS\Logotipos esecs\logo_esecs-h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" y="14"/>
            <a:ext cx="1566863" cy="814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4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ZZ Coisas avulsas não tese\AA Edu\ASPEA Faial 2014\IMG_4475.JPG"/>
          <p:cNvPicPr>
            <a:picLocks noChangeAspect="1" noChangeArrowheads="1"/>
          </p:cNvPicPr>
          <p:nvPr/>
        </p:nvPicPr>
        <p:blipFill>
          <a:blip r:embed="rId2" cstate="print"/>
          <a:srcRect t="33200" b="13251"/>
          <a:stretch>
            <a:fillRect/>
          </a:stretch>
        </p:blipFill>
        <p:spPr bwMode="auto">
          <a:xfrm>
            <a:off x="0" y="0"/>
            <a:ext cx="9240117" cy="6858000"/>
          </a:xfrm>
          <a:prstGeom prst="rect">
            <a:avLst/>
          </a:prstGeom>
          <a:noFill/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6632"/>
            <a:ext cx="9324528" cy="10081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2400" b="1" dirty="0">
                <a:solidFill>
                  <a:schemeClr val="bg1"/>
                </a:solidFill>
                <a:hlinkClick r:id="rId3"/>
              </a:rPr>
              <a:t>http://www.ipleiria.pt/cursos/course/type/tesp</a:t>
            </a:r>
            <a:r>
              <a:rPr lang="pt-PT" sz="2400" b="1" dirty="0" smtClean="0">
                <a:solidFill>
                  <a:schemeClr val="bg1"/>
                </a:solidFill>
                <a:hlinkClick r:id="rId3"/>
              </a:rPr>
              <a:t>/</a:t>
            </a:r>
            <a:endParaRPr lang="pt-PT" sz="2400" b="1" dirty="0"/>
          </a:p>
          <a:p>
            <a:pPr algn="ctr">
              <a:buNone/>
            </a:pPr>
            <a:r>
              <a:rPr lang="pt-PT" sz="2400" b="1" dirty="0" err="1" smtClean="0">
                <a:solidFill>
                  <a:schemeClr val="bg1"/>
                </a:solidFill>
                <a:hlinkClick r:id="rId4"/>
              </a:rPr>
              <a:t>fmagalhaes@ipleiria.pt</a:t>
            </a:r>
            <a:endParaRPr lang="pt-PT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3069469" y="3176972"/>
            <a:ext cx="6858000" cy="504056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pt-PT" sz="2800" b="1" dirty="0" smtClean="0"/>
              <a:t>Mais informações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842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Intervenção em Ambiente e Património</a:t>
            </a:r>
            <a:br>
              <a:rPr lang="pt-PT" sz="3400" b="1" dirty="0" smtClean="0"/>
            </a:br>
            <a:r>
              <a:rPr lang="pt-PT" sz="2400" b="1" dirty="0" smtClean="0"/>
              <a:t>(IAP)</a:t>
            </a:r>
            <a:endParaRPr lang="pt-PT" sz="2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2400" dirty="0" smtClean="0"/>
              <a:t>Formação avançada em 2 áreas chave das sociedades atuais: </a:t>
            </a:r>
          </a:p>
          <a:p>
            <a:pPr>
              <a:buNone/>
            </a:pPr>
            <a:r>
              <a:rPr lang="pt-PT" sz="2400" dirty="0" smtClean="0"/>
              <a:t>	Ambiente e Património</a:t>
            </a:r>
          </a:p>
        </p:txBody>
      </p:sp>
      <p:pic>
        <p:nvPicPr>
          <p:cNvPr id="4" name="Picture 2" descr="D:\ZZ Coisas avulsas não tese\AA Edu\Açores Férias 2014\2\IMG_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2276872"/>
            <a:ext cx="5868144" cy="4401108"/>
          </a:xfrm>
          <a:prstGeom prst="rect">
            <a:avLst/>
          </a:prstGeom>
          <a:noFill/>
        </p:spPr>
      </p:pic>
      <p:pic>
        <p:nvPicPr>
          <p:cNvPr id="6" name="Picture 3" descr="D:\ZZ Coisas avulsas não tese\AA Edu\Salinas e pegadas Vale de meios\IMG_2015.JPG"/>
          <p:cNvPicPr>
            <a:picLocks noChangeAspect="1" noChangeArrowheads="1"/>
          </p:cNvPicPr>
          <p:nvPr/>
        </p:nvPicPr>
        <p:blipFill>
          <a:blip r:embed="rId3" cstate="print"/>
          <a:srcRect l="22789"/>
          <a:stretch>
            <a:fillRect/>
          </a:stretch>
        </p:blipFill>
        <p:spPr bwMode="auto">
          <a:xfrm>
            <a:off x="6732240" y="1956054"/>
            <a:ext cx="1944216" cy="1416404"/>
          </a:xfrm>
          <a:prstGeom prst="rect">
            <a:avLst/>
          </a:prstGeom>
          <a:noFill/>
        </p:spPr>
      </p:pic>
      <p:pic>
        <p:nvPicPr>
          <p:cNvPr id="7" name="Picture 3" descr="D:\ZZ Coisas avulsas não tese\AA Edu\Açores Férias 2014\2\IMG_01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50595"/>
            <a:ext cx="1912785" cy="1434589"/>
          </a:xfrm>
          <a:prstGeom prst="rect">
            <a:avLst/>
          </a:prstGeom>
          <a:noFill/>
        </p:spPr>
      </p:pic>
      <p:pic>
        <p:nvPicPr>
          <p:cNvPr id="8" name="Picture 4" descr="D:\ZZ Coisas avulsas não tese\AA Edu\ASPEA Faial 2014\IMG_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42782"/>
            <a:ext cx="1912786" cy="1434590"/>
          </a:xfrm>
          <a:prstGeom prst="rect">
            <a:avLst/>
          </a:prstGeom>
          <a:noFill/>
        </p:spPr>
      </p:pic>
      <p:cxnSp>
        <p:nvCxnSpPr>
          <p:cNvPr id="11" name="Conexão recta 10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1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168352" cy="720080"/>
          </a:xfrm>
          <a:noFill/>
        </p:spPr>
        <p:txBody>
          <a:bodyPr>
            <a:normAutofit/>
          </a:bodyPr>
          <a:lstStyle/>
          <a:p>
            <a:r>
              <a:rPr lang="pt-PT" sz="3400" b="1" dirty="0" smtClean="0"/>
              <a:t> IAP</a:t>
            </a:r>
            <a:r>
              <a:rPr lang="pt-PT" sz="3400" b="1" dirty="0"/>
              <a:t> </a:t>
            </a:r>
            <a:r>
              <a:rPr lang="pt-PT" sz="3400" b="1" dirty="0" smtClean="0"/>
              <a:t>permite…</a:t>
            </a:r>
            <a:endParaRPr lang="pt-PT" sz="3400" b="1" dirty="0"/>
          </a:p>
        </p:txBody>
      </p:sp>
      <p:pic>
        <p:nvPicPr>
          <p:cNvPr id="4" name="Picture 3" descr="D:\ZZ Coisas avulsas não tese\AA Edu\ASPEA Faial 2014\IMG_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3168351" cy="2376264"/>
          </a:xfrm>
          <a:prstGeom prst="rect">
            <a:avLst/>
          </a:prstGeom>
          <a:noFill/>
        </p:spPr>
      </p:pic>
      <p:pic>
        <p:nvPicPr>
          <p:cNvPr id="5" name="Picture 2" descr="D:\ZZ Coisas avulsas não tese\AA Edu\Imagens roteiro 2\IMG_1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230" y="332656"/>
            <a:ext cx="2112234" cy="1584176"/>
          </a:xfrm>
          <a:prstGeom prst="rect">
            <a:avLst/>
          </a:prstGeom>
          <a:noFill/>
        </p:spPr>
      </p:pic>
      <p:pic>
        <p:nvPicPr>
          <p:cNvPr id="6" name="Picture 2" descr="D:\ZZ Coisas avulsas não tese\AA Edu\ASPEA Faial 2014\IMG_5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50958"/>
            <a:ext cx="4752528" cy="3564396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5580112" y="5175488"/>
            <a:ext cx="3168352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pt-PT" sz="2400" dirty="0" smtClean="0">
                <a:solidFill>
                  <a:prstClr val="black"/>
                </a:solidFill>
              </a:rPr>
              <a:t>Planear, gerir e executar projetos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07504" y="1082058"/>
            <a:ext cx="5328592" cy="12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100"/>
              </a:lnSpc>
            </a:pPr>
            <a:r>
              <a:rPr lang="pt-PT" sz="2400" dirty="0" smtClean="0">
                <a:solidFill>
                  <a:prstClr val="black"/>
                </a:solidFill>
              </a:rPr>
              <a:t>Realizar atividades de preservação, valorização e divulgação dos recursos ambientais e patrimoniais</a:t>
            </a:r>
          </a:p>
        </p:txBody>
      </p:sp>
    </p:spTree>
    <p:extLst>
      <p:ext uri="{BB962C8B-B14F-4D97-AF65-F5344CB8AC3E}">
        <p14:creationId xmlns:p14="http://schemas.microsoft.com/office/powerpoint/2010/main" val="3165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 IAP</a:t>
            </a:r>
            <a:r>
              <a:rPr lang="pt-PT" sz="3400" b="1" dirty="0"/>
              <a:t> </a:t>
            </a:r>
            <a:r>
              <a:rPr lang="pt-PT" sz="3400" b="1" dirty="0" smtClean="0"/>
              <a:t>permite…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Explorar</a:t>
            </a:r>
            <a:r>
              <a:rPr lang="pt-PT" sz="2400" dirty="0"/>
              <a:t>, promover e comercializar produtos locais e </a:t>
            </a:r>
            <a:r>
              <a:rPr lang="pt-PT" sz="2400" dirty="0" smtClean="0"/>
              <a:t>regionais</a:t>
            </a:r>
            <a:endParaRPr lang="pt-PT" sz="2400" dirty="0"/>
          </a:p>
        </p:txBody>
      </p:sp>
      <p:pic>
        <p:nvPicPr>
          <p:cNvPr id="4" name="Picture 15" descr="D:\ZZ Coisas avulsas não tese\AA Edu\Praga\IMG_6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1209127" cy="1811118"/>
          </a:xfrm>
          <a:prstGeom prst="rect">
            <a:avLst/>
          </a:prstGeom>
          <a:noFill/>
        </p:spPr>
      </p:pic>
      <p:pic>
        <p:nvPicPr>
          <p:cNvPr id="5" name="Picture 13" descr="D:\ZZ Coisas avulsas não tese\AA Edu\Imagens roteiro 2\IMG_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1903760" cy="1427820"/>
          </a:xfrm>
          <a:prstGeom prst="rect">
            <a:avLst/>
          </a:prstGeom>
          <a:noFill/>
        </p:spPr>
      </p:pic>
      <p:pic>
        <p:nvPicPr>
          <p:cNvPr id="6" name="Picture 10" descr="D:\ZZ Coisas avulsas não tese\AA Edu\ASPEA Faial 2014\IMG_4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636912"/>
            <a:ext cx="2339752" cy="1754814"/>
          </a:xfrm>
          <a:prstGeom prst="rect">
            <a:avLst/>
          </a:prstGeom>
          <a:noFill/>
        </p:spPr>
      </p:pic>
      <p:pic>
        <p:nvPicPr>
          <p:cNvPr id="7" name="Picture 8" descr="D:\ZZ Coisas avulsas não tese\AA Edu\ASPEA Faial 2014\IMG_4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581128"/>
            <a:ext cx="2400267" cy="1800200"/>
          </a:xfrm>
          <a:prstGeom prst="rect">
            <a:avLst/>
          </a:prstGeom>
          <a:noFill/>
        </p:spPr>
      </p:pic>
      <p:pic>
        <p:nvPicPr>
          <p:cNvPr id="8" name="Picture 13" descr="D:\ZZ Coisas avulsas não tese\AA Edu\Lisboa\IMG-20160129-WA000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2987824" cy="1680651"/>
          </a:xfrm>
          <a:prstGeom prst="rect">
            <a:avLst/>
          </a:prstGeom>
          <a:noFill/>
        </p:spPr>
      </p:pic>
      <p:pic>
        <p:nvPicPr>
          <p:cNvPr id="9" name="Picture 16" descr="D:\ZZ Coisas avulsas não tese\AA Edu\Praga\IMG_6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996952"/>
            <a:ext cx="1619672" cy="108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4139952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IAP permite…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3466728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dirty="0" smtClean="0"/>
              <a:t>Planear </a:t>
            </a:r>
            <a:r>
              <a:rPr lang="pt-PT" sz="2400" dirty="0"/>
              <a:t>e concretizar roteiros </a:t>
            </a:r>
            <a:r>
              <a:rPr lang="pt-PT" sz="2400" dirty="0" smtClean="0"/>
              <a:t>turístico -</a:t>
            </a:r>
            <a:r>
              <a:rPr lang="pt-PT" sz="2400" dirty="0"/>
              <a:t>culturais com base no património da região enquanto recurso endógeno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206" y="112822"/>
            <a:ext cx="4924290" cy="662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exágono 9"/>
          <p:cNvSpPr/>
          <p:nvPr/>
        </p:nvSpPr>
        <p:spPr>
          <a:xfrm>
            <a:off x="6084168" y="836712"/>
            <a:ext cx="2736304" cy="648072"/>
          </a:xfrm>
          <a:prstGeom prst="hexagon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9" descr="D:\ZZ Coisas avulsas não tese\AA Edu\ASPEA Faial 2014\IMG_4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25" y="3933056"/>
            <a:ext cx="35523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52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Desenvolvimento de competências de IAP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728192"/>
          </a:xfrm>
        </p:spPr>
        <p:txBody>
          <a:bodyPr>
            <a:normAutofit/>
          </a:bodyPr>
          <a:lstStyle/>
          <a:p>
            <a:r>
              <a:rPr lang="pt-PT" sz="2400" dirty="0"/>
              <a:t>Identificar as potencialidades locais e regionais ao nível do património </a:t>
            </a:r>
            <a:r>
              <a:rPr lang="pt-PT" sz="2400" dirty="0" smtClean="0"/>
              <a:t> e do ambiente</a:t>
            </a:r>
          </a:p>
          <a:p>
            <a:r>
              <a:rPr lang="pt-PT" sz="2400" dirty="0"/>
              <a:t>Programar e implementar projetos e atividades de valorização dos recursos ambientais e </a:t>
            </a:r>
            <a:r>
              <a:rPr lang="pt-PT" sz="2400" dirty="0" smtClean="0"/>
              <a:t>patrimoniais</a:t>
            </a:r>
          </a:p>
        </p:txBody>
      </p:sp>
      <p:pic>
        <p:nvPicPr>
          <p:cNvPr id="4" name="Picture 3" descr="D:\ZZ Coisas avulsas não tese\AA Edu\Salinas e pegadas Vale de meios\IMG_2015.JPG"/>
          <p:cNvPicPr>
            <a:picLocks noChangeAspect="1" noChangeArrowheads="1"/>
          </p:cNvPicPr>
          <p:nvPr/>
        </p:nvPicPr>
        <p:blipFill>
          <a:blip r:embed="rId2" cstate="print"/>
          <a:srcRect l="1562" r="4044"/>
          <a:stretch>
            <a:fillRect/>
          </a:stretch>
        </p:blipFill>
        <p:spPr bwMode="auto">
          <a:xfrm>
            <a:off x="2454118" y="4005064"/>
            <a:ext cx="4350130" cy="2592288"/>
          </a:xfrm>
          <a:prstGeom prst="rect">
            <a:avLst/>
          </a:prstGeom>
          <a:noFill/>
        </p:spPr>
      </p:pic>
      <p:pic>
        <p:nvPicPr>
          <p:cNvPr id="5" name="Picture 4" descr="D:\ZZ Coisas avulsas não tese\AA Edu\Açores Férias 2014\2\IMG_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140968"/>
            <a:ext cx="2232248" cy="1674186"/>
          </a:xfrm>
          <a:prstGeom prst="rect">
            <a:avLst/>
          </a:prstGeom>
          <a:noFill/>
        </p:spPr>
      </p:pic>
      <p:pic>
        <p:nvPicPr>
          <p:cNvPr id="6" name="Picture 6" descr="D:\ZZ Coisas avulsas não tese\AA Edu\ASPEA Faial 2014\IMG_4546.JPG"/>
          <p:cNvPicPr>
            <a:picLocks noChangeAspect="1" noChangeArrowheads="1"/>
          </p:cNvPicPr>
          <p:nvPr/>
        </p:nvPicPr>
        <p:blipFill>
          <a:blip r:embed="rId4" cstate="print"/>
          <a:srcRect t="10238"/>
          <a:stretch>
            <a:fillRect/>
          </a:stretch>
        </p:blipFill>
        <p:spPr bwMode="auto">
          <a:xfrm>
            <a:off x="6876256" y="4869160"/>
            <a:ext cx="2232248" cy="1502786"/>
          </a:xfrm>
          <a:prstGeom prst="rect">
            <a:avLst/>
          </a:prstGeom>
          <a:noFill/>
        </p:spPr>
      </p:pic>
      <p:pic>
        <p:nvPicPr>
          <p:cNvPr id="7" name="Picture 3" descr="D:\ZZ Coisas avulsas não tese\AA Edu\Imagens roteiro 2\IMG_11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24944"/>
            <a:ext cx="237626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pt-PT" sz="3400" b="1" dirty="0" smtClean="0"/>
              <a:t>Desenvolvimento de competências de IAP</a:t>
            </a:r>
            <a:endParaRPr lang="pt-PT" sz="34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6224"/>
          </a:xfrm>
        </p:spPr>
        <p:txBody>
          <a:bodyPr>
            <a:normAutofit/>
          </a:bodyPr>
          <a:lstStyle/>
          <a:p>
            <a:r>
              <a:rPr lang="pt-PT" sz="2400" dirty="0" smtClean="0"/>
              <a:t>Conceber </a:t>
            </a:r>
            <a:r>
              <a:rPr lang="pt-PT" sz="2400" dirty="0"/>
              <a:t>e editar documentação específica relativa a projetos de âmbito local e </a:t>
            </a:r>
            <a:r>
              <a:rPr lang="pt-PT" sz="2400" dirty="0" smtClean="0"/>
              <a:t>regional</a:t>
            </a:r>
          </a:p>
          <a:p>
            <a:r>
              <a:rPr lang="pt-PT" sz="2400" dirty="0"/>
              <a:t>Selecionar e utilizar as novas tecnologias para promoção e comercialização eficiente e sustentada de produtos de excelência de origem </a:t>
            </a:r>
            <a:r>
              <a:rPr lang="pt-PT" sz="2400" dirty="0" smtClean="0"/>
              <a:t>regional</a:t>
            </a:r>
            <a:endParaRPr lang="pt-P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1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Saídas profissionais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Câmaras municipais;</a:t>
            </a:r>
          </a:p>
          <a:p>
            <a:r>
              <a:rPr lang="pt-PT" dirty="0"/>
              <a:t>M</a:t>
            </a:r>
            <a:r>
              <a:rPr lang="pt-PT" dirty="0" smtClean="0"/>
              <a:t>useus </a:t>
            </a:r>
            <a:r>
              <a:rPr lang="pt-PT" dirty="0"/>
              <a:t>locais e </a:t>
            </a:r>
            <a:r>
              <a:rPr lang="pt-PT" dirty="0" smtClean="0"/>
              <a:t>regionais; </a:t>
            </a:r>
          </a:p>
          <a:p>
            <a:r>
              <a:rPr lang="pt-PT" dirty="0"/>
              <a:t>F</a:t>
            </a:r>
            <a:r>
              <a:rPr lang="pt-PT" dirty="0" smtClean="0"/>
              <a:t>undações; </a:t>
            </a:r>
          </a:p>
          <a:p>
            <a:r>
              <a:rPr lang="pt-PT" dirty="0"/>
              <a:t>A</a:t>
            </a:r>
            <a:r>
              <a:rPr lang="pt-PT" dirty="0" smtClean="0"/>
              <a:t>ssociações </a:t>
            </a:r>
            <a:r>
              <a:rPr lang="pt-PT" dirty="0"/>
              <a:t>de natureza </a:t>
            </a:r>
            <a:r>
              <a:rPr lang="pt-PT" dirty="0" smtClean="0"/>
              <a:t>sociocultural;</a:t>
            </a:r>
          </a:p>
          <a:p>
            <a:r>
              <a:rPr lang="pt-PT" dirty="0" smtClean="0"/>
              <a:t>Região </a:t>
            </a:r>
            <a:r>
              <a:rPr lang="pt-PT" dirty="0"/>
              <a:t>de Turismo do </a:t>
            </a:r>
            <a:r>
              <a:rPr lang="pt-PT" dirty="0" smtClean="0"/>
              <a:t>Centro;</a:t>
            </a:r>
          </a:p>
          <a:p>
            <a:r>
              <a:rPr lang="pt-PT" dirty="0"/>
              <a:t>S</a:t>
            </a:r>
            <a:r>
              <a:rPr lang="pt-PT" dirty="0" smtClean="0"/>
              <a:t>antuário </a:t>
            </a:r>
            <a:r>
              <a:rPr lang="pt-PT" dirty="0"/>
              <a:t>de </a:t>
            </a:r>
            <a:r>
              <a:rPr lang="pt-PT" dirty="0" smtClean="0"/>
              <a:t>Fátima;</a:t>
            </a:r>
          </a:p>
          <a:p>
            <a:r>
              <a:rPr lang="pt-PT" dirty="0"/>
              <a:t>A</a:t>
            </a:r>
            <a:r>
              <a:rPr lang="pt-PT" dirty="0" smtClean="0"/>
              <a:t>gências </a:t>
            </a:r>
            <a:r>
              <a:rPr lang="pt-PT" dirty="0"/>
              <a:t>de </a:t>
            </a:r>
            <a:r>
              <a:rPr lang="pt-PT" dirty="0" smtClean="0"/>
              <a:t>viagens;</a:t>
            </a:r>
          </a:p>
          <a:p>
            <a:r>
              <a:rPr lang="pt-PT" dirty="0"/>
              <a:t>R</a:t>
            </a:r>
            <a:r>
              <a:rPr lang="pt-PT" dirty="0" smtClean="0"/>
              <a:t>anchos </a:t>
            </a:r>
            <a:r>
              <a:rPr lang="pt-PT" dirty="0"/>
              <a:t>folclóricos, 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2782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Áreas protegidas (Parques naturais, reservas naturais, etc.) </a:t>
            </a:r>
            <a:endParaRPr lang="pt-PT" dirty="0"/>
          </a:p>
          <a:p>
            <a:r>
              <a:rPr lang="pt-PT" dirty="0"/>
              <a:t>A</a:t>
            </a:r>
            <a:r>
              <a:rPr lang="pt-PT" dirty="0" smtClean="0"/>
              <a:t>ssociações </a:t>
            </a:r>
            <a:r>
              <a:rPr lang="pt-PT" dirty="0"/>
              <a:t>de </a:t>
            </a:r>
            <a:r>
              <a:rPr lang="pt-PT" dirty="0" smtClean="0"/>
              <a:t>juventude</a:t>
            </a:r>
            <a:endParaRPr lang="pt-PT" dirty="0"/>
          </a:p>
          <a:p>
            <a:r>
              <a:rPr lang="pt-PT" dirty="0"/>
              <a:t>A</a:t>
            </a:r>
            <a:r>
              <a:rPr lang="pt-PT" dirty="0" smtClean="0"/>
              <a:t>ssociações </a:t>
            </a:r>
            <a:r>
              <a:rPr lang="pt-PT" dirty="0"/>
              <a:t>recreativas e </a:t>
            </a:r>
            <a:r>
              <a:rPr lang="pt-PT" dirty="0" smtClean="0"/>
              <a:t>desportivas</a:t>
            </a:r>
          </a:p>
          <a:p>
            <a:r>
              <a:rPr lang="pt-PT" dirty="0"/>
              <a:t>O</a:t>
            </a:r>
            <a:r>
              <a:rPr lang="pt-PT" dirty="0" smtClean="0"/>
              <a:t>rganizações </a:t>
            </a:r>
            <a:r>
              <a:rPr lang="pt-PT" dirty="0"/>
              <a:t>e instituições ligadas </a:t>
            </a:r>
            <a:r>
              <a:rPr lang="pt-PT" dirty="0" smtClean="0"/>
              <a:t>ao </a:t>
            </a:r>
            <a:r>
              <a:rPr lang="pt-PT" dirty="0"/>
              <a:t>património </a:t>
            </a:r>
            <a:r>
              <a:rPr lang="pt-PT" dirty="0" smtClean="0"/>
              <a:t>ambiental, monumental</a:t>
            </a:r>
            <a:r>
              <a:rPr lang="pt-PT" dirty="0"/>
              <a:t>,</a:t>
            </a:r>
            <a:r>
              <a:rPr lang="pt-PT" dirty="0" smtClean="0"/>
              <a:t> religioso</a:t>
            </a:r>
            <a:r>
              <a:rPr lang="pt-PT" dirty="0"/>
              <a:t>,</a:t>
            </a:r>
            <a:r>
              <a:rPr lang="pt-PT" dirty="0" smtClean="0"/>
              <a:t> cultural</a:t>
            </a:r>
            <a:r>
              <a:rPr lang="pt-PT" dirty="0"/>
              <a:t>,</a:t>
            </a:r>
            <a:r>
              <a:rPr lang="pt-PT" dirty="0" smtClean="0"/>
              <a:t> entre outros</a:t>
            </a:r>
          </a:p>
          <a:p>
            <a:r>
              <a:rPr lang="pt-PT" dirty="0" smtClean="0"/>
              <a:t>Guias turísticos, de </a:t>
            </a:r>
            <a:r>
              <a:rPr lang="pt-PT" dirty="0"/>
              <a:t>interpretação cultural e da </a:t>
            </a:r>
            <a:r>
              <a:rPr lang="pt-PT" dirty="0" smtClean="0"/>
              <a:t>natureza</a:t>
            </a:r>
          </a:p>
          <a:p>
            <a:r>
              <a:rPr lang="pt-PT" dirty="0" smtClean="0"/>
              <a:t>Empreendedorismo (geração do próprio emprego)</a:t>
            </a:r>
            <a:endParaRPr lang="pt-P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Saídas profissionais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0934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246</Words>
  <Application>Microsoft Office PowerPoint</Application>
  <PresentationFormat>Apresentação no Ecrã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Intervenção em Ambiente e Património: urgências e emergências de int. no Património Fernando Magalhães Org. :Ctesp em Intervenção em Ambiente e Património</vt:lpstr>
      <vt:lpstr>Intervenção em Ambiente e Património (IAP)</vt:lpstr>
      <vt:lpstr> IAP permite…</vt:lpstr>
      <vt:lpstr> IAP permite…</vt:lpstr>
      <vt:lpstr>IAP permite…</vt:lpstr>
      <vt:lpstr>Desenvolvimento de competências de IAP</vt:lpstr>
      <vt:lpstr>Desenvolvimento de competências de IAP</vt:lpstr>
      <vt:lpstr>Saídas profissionais</vt:lpstr>
      <vt:lpstr>Saídas profissionais</vt:lpstr>
      <vt:lpstr>Mais informações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Ctesp Intervenção em Ambiente e Património</dc:title>
  <dc:creator>Acer</dc:creator>
  <cp:lastModifiedBy>Acer</cp:lastModifiedBy>
  <cp:revision>37</cp:revision>
  <dcterms:created xsi:type="dcterms:W3CDTF">2016-03-08T18:32:07Z</dcterms:created>
  <dcterms:modified xsi:type="dcterms:W3CDTF">2016-05-06T14:45:58Z</dcterms:modified>
</cp:coreProperties>
</file>